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8BE337-D380-4245-837D-D05D5FDEAB03}" type="datetimeFigureOut">
              <a:rPr lang="en-IN" smtClean="0"/>
              <a:t>27-11-2024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45832D-7BF3-4DD3-A840-CA5E3E992D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4764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5832D-7BF3-4DD3-A840-CA5E3E992DB2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6055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5832D-7BF3-4DD3-A840-CA5E3E992DB2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91664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BB943-B8D0-472A-B1D8-B036B3BB6460}" type="datetime1">
              <a:rPr lang="en-IN" smtClean="0"/>
              <a:t>27-11-2024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61A2-B930-4F20-84F6-24895F009237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2756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FE731-FF9C-46E4-BFDF-C36C8B220C9C}" type="datetime1">
              <a:rPr lang="en-IN" smtClean="0"/>
              <a:t>27-11-2024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61A2-B930-4F20-84F6-24895F0092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1816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B4F3C-41BA-4D7C-9A4E-5AF441047E37}" type="datetime1">
              <a:rPr lang="en-IN" smtClean="0"/>
              <a:t>27-11-2024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61A2-B930-4F20-84F6-24895F0092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2769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D4DA1-D3DE-4438-816F-CDA1899600A7}" type="datetime1">
              <a:rPr lang="en-IN" smtClean="0"/>
              <a:t>27-11-2024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61A2-B930-4F20-84F6-24895F0092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6142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A27E8-AEDE-48D2-B5C4-41E6508855CA}" type="datetime1">
              <a:rPr lang="en-IN" smtClean="0"/>
              <a:t>27-11-2024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61A2-B930-4F20-84F6-24895F009237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7846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C833E-29D7-4D17-BB92-DC8CD517D739}" type="datetime1">
              <a:rPr lang="en-IN" smtClean="0"/>
              <a:t>27-11-2024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61A2-B930-4F20-84F6-24895F0092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5100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37B14-9C9B-4CA7-B796-0455D17233A5}" type="datetime1">
              <a:rPr lang="en-IN" smtClean="0"/>
              <a:t>27-11-2024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61A2-B930-4F20-84F6-24895F0092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430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3EE79-2BEB-40AF-8AD5-C589E6D820D8}" type="datetime1">
              <a:rPr lang="en-IN" smtClean="0"/>
              <a:t>27-11-2024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61A2-B930-4F20-84F6-24895F0092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023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FCC0-3902-4D07-B600-3B1C4A543052}" type="datetime1">
              <a:rPr lang="en-IN" smtClean="0"/>
              <a:t>27-11-2024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61A2-B930-4F20-84F6-24895F0092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1679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D1B1907-FA51-43B4-BADD-161805F7BFDF}" type="datetime1">
              <a:rPr lang="en-IN" smtClean="0"/>
              <a:t>27-11-2024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4CC61A2-B930-4F20-84F6-24895F0092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6217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7FC46-58CF-4C10-B2A2-C66AE83FA2D9}" type="datetime1">
              <a:rPr lang="en-IN" smtClean="0"/>
              <a:t>27-11-2024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61A2-B930-4F20-84F6-24895F0092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335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F4B2906-3E41-4763-A413-A89282874E1C}" type="datetime1">
              <a:rPr lang="en-IN" smtClean="0"/>
              <a:t>27-11-2024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4CC61A2-B930-4F20-84F6-24895F009237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8228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56AB3-AA9A-2BAE-57E1-42E136A3AE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sz="4800" dirty="0">
                <a:latin typeface="Cambria" panose="02040503050406030204" pitchFamily="18" charset="0"/>
                <a:ea typeface="Cambria" panose="02040503050406030204" pitchFamily="18" charset="0"/>
              </a:rPr>
              <a:t>Simulation Study of Droplet formation in T Junction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E7E76B-6EE0-A978-40DC-0A6CA5DA63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err="1"/>
              <a:t>Mitanshu</a:t>
            </a:r>
            <a:r>
              <a:rPr lang="en-IN" dirty="0"/>
              <a:t> </a:t>
            </a:r>
            <a:r>
              <a:rPr lang="en-IN" dirty="0" err="1"/>
              <a:t>Kansal</a:t>
            </a:r>
            <a:r>
              <a:rPr lang="en-IN" dirty="0"/>
              <a:t> (2020CH70180)</a:t>
            </a:r>
          </a:p>
          <a:p>
            <a:r>
              <a:rPr lang="en-IN" dirty="0"/>
              <a:t>Lalwala Taukir Mohamad (2020CH70174)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0EABF0-99C5-EE16-E82C-7DEF2D122A09}"/>
              </a:ext>
            </a:extLst>
          </p:cNvPr>
          <p:cNvSpPr txBox="1"/>
          <p:nvPr/>
        </p:nvSpPr>
        <p:spPr>
          <a:xfrm>
            <a:off x="1097280" y="1028546"/>
            <a:ext cx="3370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>
                <a:latin typeface="Cambria" panose="02040503050406030204" pitchFamily="18" charset="0"/>
                <a:ea typeface="Cambria" panose="02040503050406030204" pitchFamily="18" charset="0"/>
              </a:rPr>
              <a:t>CLL770 – Term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54DFAD-53F7-D0CB-4E83-72C4403B7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61A2-B930-4F20-84F6-24895F009237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4592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EA3E2-F687-8BBA-78D5-1E1F6AED98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B82A59-9926-3F3B-559A-435CC7902DA2}"/>
              </a:ext>
            </a:extLst>
          </p:cNvPr>
          <p:cNvSpPr txBox="1"/>
          <p:nvPr/>
        </p:nvSpPr>
        <p:spPr>
          <a:xfrm>
            <a:off x="457200" y="293914"/>
            <a:ext cx="113102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Results and conclusion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5D9A81C-E897-3102-5A37-F1209D44BD68}"/>
              </a:ext>
            </a:extLst>
          </p:cNvPr>
          <p:cNvGrpSpPr/>
          <p:nvPr/>
        </p:nvGrpSpPr>
        <p:grpSpPr>
          <a:xfrm>
            <a:off x="1845069" y="1264017"/>
            <a:ext cx="8501862" cy="2523569"/>
            <a:chOff x="3403327" y="1242244"/>
            <a:chExt cx="8501862" cy="2523569"/>
          </a:xfrm>
        </p:grpSpPr>
        <p:pic>
          <p:nvPicPr>
            <p:cNvPr id="4" name="Picture 3" descr="A close-up of a temperature">
              <a:extLst>
                <a:ext uri="{FF2B5EF4-FFF2-40B4-BE49-F238E27FC236}">
                  <a16:creationId xmlns:a16="http://schemas.microsoft.com/office/drawing/2014/main" id="{E7DFCDF5-2DCB-1108-89EE-4CFC0431E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03327" y="1242244"/>
              <a:ext cx="8501862" cy="2523569"/>
            </a:xfrm>
            <a:prstGeom prst="rect">
              <a:avLst/>
            </a:prstGeom>
          </p:spPr>
        </p:pic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8FAF453D-0307-A91E-629F-D68399510AA6}"/>
                </a:ext>
              </a:extLst>
            </p:cNvPr>
            <p:cNvCxnSpPr>
              <a:cxnSpLocks/>
            </p:cNvCxnSpPr>
            <p:nvPr/>
          </p:nvCxnSpPr>
          <p:spPr>
            <a:xfrm>
              <a:off x="3657600" y="1556657"/>
              <a:ext cx="0" cy="78377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6F18AE0C-C2F4-C25C-B2B5-983FC331C75B}"/>
                </a:ext>
              </a:extLst>
            </p:cNvPr>
            <p:cNvCxnSpPr/>
            <p:nvPr/>
          </p:nvCxnSpPr>
          <p:spPr>
            <a:xfrm flipV="1">
              <a:off x="3679371" y="2677886"/>
              <a:ext cx="0" cy="9144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BEC297D-03C1-566D-7489-DDD76CCEA8A1}"/>
                </a:ext>
              </a:extLst>
            </p:cNvPr>
            <p:cNvSpPr txBox="1"/>
            <p:nvPr/>
          </p:nvSpPr>
          <p:spPr>
            <a:xfrm>
              <a:off x="3483429" y="1251860"/>
              <a:ext cx="873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dirty="0">
                  <a:latin typeface="Cambria" panose="02040503050406030204" pitchFamily="18" charset="0"/>
                  <a:ea typeface="Cambria" panose="02040503050406030204" pitchFamily="18" charset="0"/>
                </a:rPr>
                <a:t>0.4mm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261D3D06-7D6B-F4F7-D85A-4C561ADCDE59}"/>
                </a:ext>
              </a:extLst>
            </p:cNvPr>
            <p:cNvCxnSpPr/>
            <p:nvPr/>
          </p:nvCxnSpPr>
          <p:spPr>
            <a:xfrm>
              <a:off x="6096000" y="2764968"/>
              <a:ext cx="783771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96733DA-5D89-A287-5D1F-513E70D9A0D4}"/>
                </a:ext>
              </a:extLst>
            </p:cNvPr>
            <p:cNvCxnSpPr>
              <a:cxnSpLocks/>
            </p:cNvCxnSpPr>
            <p:nvPr/>
          </p:nvCxnSpPr>
          <p:spPr>
            <a:xfrm>
              <a:off x="8316686" y="2242457"/>
              <a:ext cx="598714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D9FF541-D464-3614-92A2-7B8B1C8C8B9E}"/>
                </a:ext>
              </a:extLst>
            </p:cNvPr>
            <p:cNvSpPr txBox="1"/>
            <p:nvPr/>
          </p:nvSpPr>
          <p:spPr>
            <a:xfrm>
              <a:off x="6270171" y="2873829"/>
              <a:ext cx="873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dirty="0">
                  <a:latin typeface="Cambria" panose="02040503050406030204" pitchFamily="18" charset="0"/>
                  <a:ea typeface="Cambria" panose="02040503050406030204" pitchFamily="18" charset="0"/>
                </a:rPr>
                <a:t>0.8mm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1912710-1190-5C0C-40C1-F2EFEA1ADEF7}"/>
                </a:ext>
              </a:extLst>
            </p:cNvPr>
            <p:cNvSpPr txBox="1"/>
            <p:nvPr/>
          </p:nvSpPr>
          <p:spPr>
            <a:xfrm>
              <a:off x="8316686" y="1850571"/>
              <a:ext cx="10021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dirty="0">
                  <a:latin typeface="Cambria" panose="02040503050406030204" pitchFamily="18" charset="0"/>
                  <a:ea typeface="Cambria" panose="02040503050406030204" pitchFamily="18" charset="0"/>
                </a:rPr>
                <a:t>0.64mm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9F64016-0C36-6783-419B-B8A235A62AA4}"/>
              </a:ext>
            </a:extLst>
          </p:cNvPr>
          <p:cNvSpPr txBox="1"/>
          <p:nvPr/>
        </p:nvSpPr>
        <p:spPr>
          <a:xfrm>
            <a:off x="1349829" y="4180114"/>
            <a:ext cx="32486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Our Results: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Droplet Length = 0.64mm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Water Slug Length = 0.8 mm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1182C04-D7C5-98A3-43D6-D60145D3FB98}"/>
              </a:ext>
            </a:extLst>
          </p:cNvPr>
          <p:cNvSpPr txBox="1"/>
          <p:nvPr/>
        </p:nvSpPr>
        <p:spPr>
          <a:xfrm>
            <a:off x="6335487" y="4189723"/>
            <a:ext cx="33768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From Literature [1]: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Droplet Length = 0.48mm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Water Slug Length = 0.49 mm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9D578C8-008A-2DD1-9F70-0225076E96B8}"/>
              </a:ext>
            </a:extLst>
          </p:cNvPr>
          <p:cNvSpPr txBox="1"/>
          <p:nvPr/>
        </p:nvSpPr>
        <p:spPr>
          <a:xfrm>
            <a:off x="391885" y="6405657"/>
            <a:ext cx="1154974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[1]: </a:t>
            </a:r>
            <a:r>
              <a:rPr lang="en-US" sz="1200" b="0" i="0" dirty="0" err="1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Filimonov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 R., Wu, Z., &amp; </a:t>
            </a:r>
            <a:r>
              <a:rPr lang="en-US" sz="1200" b="0" i="0" dirty="0" err="1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Sundén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 B. (2021). Toward computationally effective modeling and simulation of droplet formation in microchannel junctions. In Chemical Engineering Research and Design (Vol. 166, pp. 135–147). Elsevier BV. https://doi.org/10.1016/j.cherd.2020.11.010</a:t>
            </a:r>
            <a:endParaRPr lang="en-IN" sz="12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07BE244F-21F8-C7C2-5876-38F562776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61A2-B930-4F20-84F6-24895F009237}" type="slidenum">
              <a:rPr lang="en-IN" smtClean="0">
                <a:latin typeface="Cambria" panose="02040503050406030204" pitchFamily="18" charset="0"/>
                <a:ea typeface="Cambria" panose="02040503050406030204" pitchFamily="18" charset="0"/>
              </a:rPr>
              <a:t>10</a:t>
            </a:fld>
            <a:endParaRPr lang="en-IN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9365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B31CCF8-2F0A-95BC-AD11-6FA7432A7BAC}"/>
              </a:ext>
            </a:extLst>
          </p:cNvPr>
          <p:cNvSpPr txBox="1"/>
          <p:nvPr/>
        </p:nvSpPr>
        <p:spPr>
          <a:xfrm>
            <a:off x="457200" y="293914"/>
            <a:ext cx="113102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31D976-1319-91C7-9524-FCE86698D257}"/>
              </a:ext>
            </a:extLst>
          </p:cNvPr>
          <p:cNvSpPr txBox="1"/>
          <p:nvPr/>
        </p:nvSpPr>
        <p:spPr>
          <a:xfrm>
            <a:off x="457200" y="1230086"/>
            <a:ext cx="715191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Cambria" panose="02040503050406030204" pitchFamily="18" charset="0"/>
                <a:ea typeface="Cambria" panose="02040503050406030204" pitchFamily="18" charset="0"/>
              </a:rPr>
              <a:t>Microfluidics is a cutting-edge field which manipulates fluids at the microscale to achieve precise control over physical and chemical process.</a:t>
            </a:r>
          </a:p>
          <a:p>
            <a:endParaRPr lang="en-IN" sz="1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D0E32C-9C8C-AAE5-8799-AFA0C4F27E72}"/>
              </a:ext>
            </a:extLst>
          </p:cNvPr>
          <p:cNvSpPr txBox="1"/>
          <p:nvPr/>
        </p:nvSpPr>
        <p:spPr>
          <a:xfrm>
            <a:off x="419100" y="2469609"/>
            <a:ext cx="62701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Cambria" panose="02040503050406030204" pitchFamily="18" charset="0"/>
                <a:ea typeface="Cambria" panose="02040503050406030204" pitchFamily="18" charset="0"/>
              </a:rPr>
              <a:t>The field play a vital role in applications such as: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latin typeface="Cambria" panose="02040503050406030204" pitchFamily="18" charset="0"/>
                <a:ea typeface="Cambria" panose="02040503050406030204" pitchFamily="18" charset="0"/>
              </a:rPr>
              <a:t>Drug delivery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latin typeface="Cambria" panose="02040503050406030204" pitchFamily="18" charset="0"/>
                <a:ea typeface="Cambria" panose="02040503050406030204" pitchFamily="18" charset="0"/>
              </a:rPr>
              <a:t>Diagnostic tools for medical research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D2AFAE-BB12-F4A6-5D5B-E92942D16E1B}"/>
              </a:ext>
            </a:extLst>
          </p:cNvPr>
          <p:cNvSpPr txBox="1"/>
          <p:nvPr/>
        </p:nvSpPr>
        <p:spPr>
          <a:xfrm>
            <a:off x="419100" y="3733799"/>
            <a:ext cx="56388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Cambria" panose="02040503050406030204" pitchFamily="18" charset="0"/>
                <a:ea typeface="Cambria" panose="02040503050406030204" pitchFamily="18" charset="0"/>
              </a:rPr>
              <a:t>Droplet formation is a core mechanism in microfluidic systems enabling generation of uniform droplets for chemical reactions.</a:t>
            </a:r>
          </a:p>
          <a:p>
            <a:r>
              <a:rPr lang="en-IN" sz="2000" dirty="0">
                <a:latin typeface="Cambria" panose="02040503050406030204" pitchFamily="18" charset="0"/>
                <a:ea typeface="Cambria" panose="02040503050406030204" pitchFamily="18" charset="0"/>
              </a:rPr>
              <a:t>It involves interaction of two immiscible fluids usually in at a junction</a:t>
            </a:r>
            <a:endParaRPr lang="en-IN" sz="1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026" name="Picture 2" descr="Designs commonly used in droplet microfluidics: a T-junction scheme; b... |  Download Scientific Diagram">
            <a:extLst>
              <a:ext uri="{FF2B5EF4-FFF2-40B4-BE49-F238E27FC236}">
                <a16:creationId xmlns:a16="http://schemas.microsoft.com/office/drawing/2014/main" id="{29E18ECA-7599-3D87-E69A-930C3080EA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7886" y="3378840"/>
            <a:ext cx="4994405" cy="2962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crofluidics Applications | uFluidix">
            <a:extLst>
              <a:ext uri="{FF2B5EF4-FFF2-40B4-BE49-F238E27FC236}">
                <a16:creationId xmlns:a16="http://schemas.microsoft.com/office/drawing/2014/main" id="{05666E01-6383-5E77-A426-C3D73E031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1301" y="725843"/>
            <a:ext cx="3173867" cy="2119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31449F2-B3A3-A11C-9570-08DB8DF25578}"/>
              </a:ext>
            </a:extLst>
          </p:cNvPr>
          <p:cNvSpPr txBox="1"/>
          <p:nvPr/>
        </p:nvSpPr>
        <p:spPr>
          <a:xfrm>
            <a:off x="391886" y="6405657"/>
            <a:ext cx="1060268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[1]: </a:t>
            </a:r>
            <a:r>
              <a:rPr lang="en-US" sz="1100" b="0" i="0" dirty="0" err="1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Filimonov</a:t>
            </a:r>
            <a:r>
              <a:rPr lang="en-US" sz="1100" b="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 R., Wu, Z., &amp; </a:t>
            </a:r>
            <a:r>
              <a:rPr lang="en-US" sz="1100" b="0" i="0" dirty="0" err="1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Sundén</a:t>
            </a:r>
            <a:r>
              <a:rPr lang="en-US" sz="1100" b="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 B. (2021). Toward computationally effective modeling and simulation of droplet formation in microchannel junctions. In Chemical Engineering Research and Design (Vol. 166, pp. 135–147). Elsevier BV. https://doi.org/10.1016/j.cherd.2020.11.010</a:t>
            </a:r>
            <a:endParaRPr lang="en-IN" sz="11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8E9EBA-372C-DEA3-C748-E45B5863A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61A2-B930-4F20-84F6-24895F009237}" type="slidenum">
              <a:rPr lang="en-IN" smtClean="0"/>
              <a:t>2</a:t>
            </a:fld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46D4ED-2BEA-7880-C1DE-2EDF684612EA}"/>
              </a:ext>
            </a:extLst>
          </p:cNvPr>
          <p:cNvSpPr txBox="1"/>
          <p:nvPr/>
        </p:nvSpPr>
        <p:spPr>
          <a:xfrm>
            <a:off x="8585584" y="2891519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Fig: Lab on a chip[1]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2D0AEB-5AEF-299B-E3FB-61AEE6EFD77D}"/>
              </a:ext>
            </a:extLst>
          </p:cNvPr>
          <p:cNvSpPr txBox="1"/>
          <p:nvPr/>
        </p:nvSpPr>
        <p:spPr>
          <a:xfrm>
            <a:off x="3818373" y="5923867"/>
            <a:ext cx="2669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Fig: Droplet formation[1]</a:t>
            </a:r>
          </a:p>
        </p:txBody>
      </p:sp>
    </p:spTree>
    <p:extLst>
      <p:ext uri="{BB962C8B-B14F-4D97-AF65-F5344CB8AC3E}">
        <p14:creationId xmlns:p14="http://schemas.microsoft.com/office/powerpoint/2010/main" val="1668354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27FF54-121D-938D-EB70-D30492C8B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51E378-F8D5-2FCD-DDF6-4F817CC1B86E}"/>
              </a:ext>
            </a:extLst>
          </p:cNvPr>
          <p:cNvSpPr txBox="1"/>
          <p:nvPr/>
        </p:nvSpPr>
        <p:spPr>
          <a:xfrm>
            <a:off x="457200" y="293914"/>
            <a:ext cx="113102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Paper overview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BA85EB-567C-FC9E-ECE2-4E26551B8EAE}"/>
              </a:ext>
            </a:extLst>
          </p:cNvPr>
          <p:cNvSpPr txBox="1"/>
          <p:nvPr/>
        </p:nvSpPr>
        <p:spPr>
          <a:xfrm>
            <a:off x="457200" y="1219200"/>
            <a:ext cx="679268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800" dirty="0">
                <a:latin typeface="Cambria" panose="02040503050406030204" pitchFamily="18" charset="0"/>
                <a:ea typeface="Cambria" panose="02040503050406030204" pitchFamily="18" charset="0"/>
              </a:rPr>
              <a:t>Simulate droplet formation in T-Junction microfluidic channels</a:t>
            </a:r>
          </a:p>
          <a:p>
            <a:endParaRPr lang="en-IN" sz="1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800" dirty="0">
                <a:latin typeface="Cambria" panose="02040503050406030204" pitchFamily="18" charset="0"/>
                <a:ea typeface="Cambria" panose="02040503050406030204" pitchFamily="18" charset="0"/>
              </a:rPr>
              <a:t>Study conducted on key parameters: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Cambria" panose="02040503050406030204" pitchFamily="18" charset="0"/>
                <a:ea typeface="Cambria" panose="02040503050406030204" pitchFamily="18" charset="0"/>
              </a:rPr>
              <a:t>Flowrate Ratio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Cambria" panose="02040503050406030204" pitchFamily="18" charset="0"/>
                <a:ea typeface="Cambria" panose="02040503050406030204" pitchFamily="18" charset="0"/>
              </a:rPr>
              <a:t>Viscosity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Cambria" panose="02040503050406030204" pitchFamily="18" charset="0"/>
                <a:ea typeface="Cambria" panose="02040503050406030204" pitchFamily="18" charset="0"/>
              </a:rPr>
              <a:t>Interfacial Tension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Cambria" panose="02040503050406030204" pitchFamily="18" charset="0"/>
                <a:ea typeface="Cambria" panose="02040503050406030204" pitchFamily="18" charset="0"/>
              </a:rPr>
              <a:t>Contact Angle</a:t>
            </a:r>
          </a:p>
          <a:p>
            <a:pPr lvl="1"/>
            <a:endParaRPr lang="en-IN" sz="20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800" dirty="0">
                <a:latin typeface="Cambria" panose="02040503050406030204" pitchFamily="18" charset="0"/>
                <a:ea typeface="Cambria" panose="02040503050406030204" pitchFamily="18" charset="0"/>
              </a:rPr>
              <a:t>Simulation validated against experimental data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C120607-E3B1-4456-2386-845CD1A458F0}"/>
              </a:ext>
            </a:extLst>
          </p:cNvPr>
          <p:cNvGrpSpPr/>
          <p:nvPr/>
        </p:nvGrpSpPr>
        <p:grpSpPr>
          <a:xfrm>
            <a:off x="6919834" y="1415143"/>
            <a:ext cx="5032680" cy="4168912"/>
            <a:chOff x="6919834" y="2449285"/>
            <a:chExt cx="4961347" cy="3134770"/>
          </a:xfrm>
        </p:grpSpPr>
        <p:pic>
          <p:nvPicPr>
            <p:cNvPr id="5" name="Picture 4" descr="A blue and orange rectangle with red circles&#10;&#10;Description automatically generated">
              <a:extLst>
                <a:ext uri="{FF2B5EF4-FFF2-40B4-BE49-F238E27FC236}">
                  <a16:creationId xmlns:a16="http://schemas.microsoft.com/office/drawing/2014/main" id="{AE53BC08-A45F-680C-2417-34CA2F1E5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08153" y="2449285"/>
              <a:ext cx="4873028" cy="1230085"/>
            </a:xfrm>
            <a:prstGeom prst="rect">
              <a:avLst/>
            </a:prstGeom>
          </p:spPr>
        </p:pic>
        <p:pic>
          <p:nvPicPr>
            <p:cNvPr id="7" name="Picture 6" descr="A close up of a pink object&#10;&#10;Description automatically generated">
              <a:extLst>
                <a:ext uri="{FF2B5EF4-FFF2-40B4-BE49-F238E27FC236}">
                  <a16:creationId xmlns:a16="http://schemas.microsoft.com/office/drawing/2014/main" id="{48DCD98E-A457-0427-2F0E-45FFEF43D0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9834" y="4343084"/>
              <a:ext cx="4814966" cy="1240971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DE70EE1-51C2-D3FC-00C4-A99D5EC4E593}"/>
              </a:ext>
            </a:extLst>
          </p:cNvPr>
          <p:cNvSpPr txBox="1"/>
          <p:nvPr/>
        </p:nvSpPr>
        <p:spPr>
          <a:xfrm>
            <a:off x="7268870" y="3235136"/>
            <a:ext cx="4410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Fig.: Droplet Formation from Simulation[1]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2BC499-8092-23A7-40BC-E03D2C58BDF4}"/>
              </a:ext>
            </a:extLst>
          </p:cNvPr>
          <p:cNvSpPr txBox="1"/>
          <p:nvPr/>
        </p:nvSpPr>
        <p:spPr>
          <a:xfrm>
            <a:off x="7177500" y="5580855"/>
            <a:ext cx="4501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Fig.: Droplet Formation from Experiment[1]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84997B-FEAA-8650-9F31-63E8525874EC}"/>
              </a:ext>
            </a:extLst>
          </p:cNvPr>
          <p:cNvSpPr txBox="1"/>
          <p:nvPr/>
        </p:nvSpPr>
        <p:spPr>
          <a:xfrm>
            <a:off x="391886" y="6405657"/>
            <a:ext cx="108763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[1]: </a:t>
            </a:r>
            <a:r>
              <a:rPr lang="en-US" sz="1200" b="0" i="0" dirty="0" err="1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Filimonov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 R., Wu, Z., &amp; </a:t>
            </a:r>
            <a:r>
              <a:rPr lang="en-US" sz="1200" b="0" i="0" dirty="0" err="1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Sundén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 B. (2021). Toward computationally effective modeling and simulation of droplet formation in microchannel junctions. In Chemical Engineering Research and Design (Vol. 166, pp. 135–147). Elsevier BV. https://doi.org/10.1016/j.cherd.2020.11.010</a:t>
            </a:r>
            <a:endParaRPr lang="en-IN" sz="12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AEAA357-2B3C-3777-406F-7F4530672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61A2-B930-4F20-84F6-24895F009237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2958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B6C602-A5D4-6A76-D616-2815CA8D93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4F5CD2-5C51-38FE-F2D3-1A62892E0E98}"/>
              </a:ext>
            </a:extLst>
          </p:cNvPr>
          <p:cNvSpPr txBox="1"/>
          <p:nvPr/>
        </p:nvSpPr>
        <p:spPr>
          <a:xfrm>
            <a:off x="457200" y="293914"/>
            <a:ext cx="113102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Details on Simulation Done</a:t>
            </a:r>
          </a:p>
        </p:txBody>
      </p:sp>
      <p:pic>
        <p:nvPicPr>
          <p:cNvPr id="5" name="Picture 4" descr="A long thin line on a white background&#10;&#10;Description automatically generated">
            <a:extLst>
              <a:ext uri="{FF2B5EF4-FFF2-40B4-BE49-F238E27FC236}">
                <a16:creationId xmlns:a16="http://schemas.microsoft.com/office/drawing/2014/main" id="{0F0C002C-C7AE-A035-E43C-42077BEFE8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14" t="4681" b="15091"/>
          <a:stretch/>
        </p:blipFill>
        <p:spPr>
          <a:xfrm>
            <a:off x="195943" y="1001800"/>
            <a:ext cx="9971314" cy="2852058"/>
          </a:xfrm>
          <a:prstGeom prst="rect">
            <a:avLst/>
          </a:prstGeom>
        </p:spPr>
      </p:pic>
      <p:pic>
        <p:nvPicPr>
          <p:cNvPr id="7" name="Picture 6" descr="A drawing of a rectangular object with numbers and lines&#10;&#10;Description automatically generated">
            <a:extLst>
              <a:ext uri="{FF2B5EF4-FFF2-40B4-BE49-F238E27FC236}">
                <a16:creationId xmlns:a16="http://schemas.microsoft.com/office/drawing/2014/main" id="{D3770316-6DF0-64C9-1595-55573F545E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039" y="2864933"/>
            <a:ext cx="8059275" cy="29912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258C02A-6A1D-40CE-64E4-4136F8C77F9A}"/>
              </a:ext>
            </a:extLst>
          </p:cNvPr>
          <p:cNvSpPr txBox="1"/>
          <p:nvPr/>
        </p:nvSpPr>
        <p:spPr>
          <a:xfrm>
            <a:off x="381000" y="3951514"/>
            <a:ext cx="4016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Geometry Generated using the dimensions provided in research paper using </a:t>
            </a:r>
            <a:r>
              <a:rPr lang="en-IN" dirty="0" err="1">
                <a:latin typeface="Cambria" panose="02040503050406030204" pitchFamily="18" charset="0"/>
                <a:ea typeface="Cambria" panose="02040503050406030204" pitchFamily="18" charset="0"/>
              </a:rPr>
              <a:t>Spaceclaim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3D3F73-C3BA-EDC0-DD41-81974590F8DD}"/>
              </a:ext>
            </a:extLst>
          </p:cNvPr>
          <p:cNvSpPr txBox="1"/>
          <p:nvPr/>
        </p:nvSpPr>
        <p:spPr>
          <a:xfrm>
            <a:off x="6738257" y="5856200"/>
            <a:ext cx="3203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Fig.: Schematic of Geometry[1]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D4A1A6-1755-67A8-E938-15021F6BF44D}"/>
              </a:ext>
            </a:extLst>
          </p:cNvPr>
          <p:cNvSpPr txBox="1"/>
          <p:nvPr/>
        </p:nvSpPr>
        <p:spPr>
          <a:xfrm>
            <a:off x="391886" y="6416543"/>
            <a:ext cx="108205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[1]: </a:t>
            </a:r>
            <a:r>
              <a:rPr lang="en-US" sz="1200" b="0" i="0" dirty="0" err="1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Filimonov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 R., Wu, Z., &amp; </a:t>
            </a:r>
            <a:r>
              <a:rPr lang="en-US" sz="1200" b="0" i="0" dirty="0" err="1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Sundén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 B. (2021). Toward computationally effective modeling and simulation of droplet formation in microchannel junctions. In Chemical Engineering Research and Design (Vol. 166, pp. 135–147). Elsevier BV. https://doi.org/10.1016/j.cherd.2020.11.010</a:t>
            </a:r>
            <a:endParaRPr lang="en-IN" sz="12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08E7E1B-9134-6FB0-DC23-E250C013B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61A2-B930-4F20-84F6-24895F009237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4897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FD0233-5693-2A53-BCF6-F21692C19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676D37-9421-C4B3-9AA8-AB8BB547E32E}"/>
              </a:ext>
            </a:extLst>
          </p:cNvPr>
          <p:cNvSpPr txBox="1"/>
          <p:nvPr/>
        </p:nvSpPr>
        <p:spPr>
          <a:xfrm>
            <a:off x="457200" y="293914"/>
            <a:ext cx="113102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Details on Simulation Done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06FB58-7D86-2393-B120-9B23F9637271}"/>
              </a:ext>
            </a:extLst>
          </p:cNvPr>
          <p:cNvSpPr txBox="1"/>
          <p:nvPr/>
        </p:nvSpPr>
        <p:spPr>
          <a:xfrm>
            <a:off x="457200" y="1219200"/>
            <a:ext cx="11201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Generate Mesh with Element size of 0.1 mm.</a:t>
            </a:r>
          </a:p>
        </p:txBody>
      </p:sp>
      <p:pic>
        <p:nvPicPr>
          <p:cNvPr id="5" name="Picture 4" descr="A blue and white rectangular object with numbers&#10;&#10;Description automatically generated">
            <a:extLst>
              <a:ext uri="{FF2B5EF4-FFF2-40B4-BE49-F238E27FC236}">
                <a16:creationId xmlns:a16="http://schemas.microsoft.com/office/drawing/2014/main" id="{13062607-EAFA-72EB-1FBF-4DEE2BC6B6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0" t="4160" r="3662" b="8346"/>
          <a:stretch/>
        </p:blipFill>
        <p:spPr>
          <a:xfrm>
            <a:off x="457200" y="2253343"/>
            <a:ext cx="4060372" cy="772886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812F3E14-9E5D-F3AA-461B-CFA3FA841D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0261" y="1898265"/>
            <a:ext cx="7374026" cy="43057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0ADC57-5F62-4762-BD72-BB341838D700}"/>
              </a:ext>
            </a:extLst>
          </p:cNvPr>
          <p:cNvSpPr txBox="1"/>
          <p:nvPr/>
        </p:nvSpPr>
        <p:spPr>
          <a:xfrm>
            <a:off x="511524" y="3244334"/>
            <a:ext cx="3951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Table: Statistics of the mesh generated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DE1DAB-1CF2-ADEE-DCA0-2F653BB5A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61A2-B930-4F20-84F6-24895F009237}" type="slidenum">
              <a:rPr lang="en-IN" smtClean="0">
                <a:latin typeface="Cambria" panose="02040503050406030204" pitchFamily="18" charset="0"/>
                <a:ea typeface="Cambria" panose="02040503050406030204" pitchFamily="18" charset="0"/>
              </a:rPr>
              <a:t>5</a:t>
            </a:fld>
            <a:endParaRPr lang="en-IN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187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079168-82A0-C809-A7DE-F01E8ABCE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6CD701-C22B-D995-6284-3E366D3C3D3C}"/>
              </a:ext>
            </a:extLst>
          </p:cNvPr>
          <p:cNvSpPr txBox="1"/>
          <p:nvPr/>
        </p:nvSpPr>
        <p:spPr>
          <a:xfrm>
            <a:off x="457200" y="293914"/>
            <a:ext cx="113102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Details on Simulation Done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A714B7-ADCA-B651-9FA0-30E08D0239BC}"/>
              </a:ext>
            </a:extLst>
          </p:cNvPr>
          <p:cNvSpPr txBox="1"/>
          <p:nvPr/>
        </p:nvSpPr>
        <p:spPr>
          <a:xfrm>
            <a:off x="457200" y="1219200"/>
            <a:ext cx="623751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Fluid used through the Microchannel: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Water liquid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dirty="0">
                <a:latin typeface="Cambria" panose="02040503050406030204" pitchFamily="18" charset="0"/>
                <a:ea typeface="Cambria" panose="02040503050406030204" pitchFamily="18" charset="0"/>
              </a:rPr>
              <a:t>Density: 998.2 kg/m</a:t>
            </a:r>
            <a:r>
              <a:rPr lang="en-IN" sz="2000" baseline="30000" dirty="0"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dirty="0">
                <a:latin typeface="Cambria" panose="02040503050406030204" pitchFamily="18" charset="0"/>
                <a:ea typeface="Cambria" panose="02040503050406030204" pitchFamily="18" charset="0"/>
              </a:rPr>
              <a:t>Viscosity: 0.001003 kg/m-s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Oil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dirty="0">
                <a:latin typeface="Cambria" panose="02040503050406030204" pitchFamily="18" charset="0"/>
                <a:ea typeface="Cambria" panose="02040503050406030204" pitchFamily="18" charset="0"/>
              </a:rPr>
              <a:t>Density: 1000 kg/m</a:t>
            </a:r>
            <a:r>
              <a:rPr lang="en-IN" sz="2000" baseline="30000" dirty="0"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dirty="0">
                <a:latin typeface="Cambria" panose="02040503050406030204" pitchFamily="18" charset="0"/>
                <a:ea typeface="Cambria" panose="02040503050406030204" pitchFamily="18" charset="0"/>
              </a:rPr>
              <a:t>Viscosity: 0.00671 kg/m-s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Contact Angle between the fluids: 135</a:t>
            </a:r>
            <a:r>
              <a:rPr lang="en-IN" sz="2400" b="0" i="0" dirty="0">
                <a:solidFill>
                  <a:srgbClr val="333333"/>
                </a:solidFill>
                <a:effectLst/>
                <a:latin typeface="system-ui"/>
              </a:rPr>
              <a:t>°</a:t>
            </a:r>
            <a:endParaRPr lang="en-IN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Velocity of Water = 0.01 m/s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latin typeface="Cambria" panose="02040503050406030204" pitchFamily="18" charset="0"/>
                <a:ea typeface="Cambria" panose="02040503050406030204" pitchFamily="18" charset="0"/>
              </a:rPr>
              <a:t>Velocity of Oil = 0.01m/s</a:t>
            </a:r>
          </a:p>
        </p:txBody>
      </p:sp>
      <p:pic>
        <p:nvPicPr>
          <p:cNvPr id="5" name="Picture 4" descr="A long shot of a graph">
            <a:extLst>
              <a:ext uri="{FF2B5EF4-FFF2-40B4-BE49-F238E27FC236}">
                <a16:creationId xmlns:a16="http://schemas.microsoft.com/office/drawing/2014/main" id="{4650DB88-10DF-BD0D-EDCF-5918A6820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1428" y="929317"/>
            <a:ext cx="5366657" cy="503102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CF3B4-4271-C0DF-58DD-D87C39766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61A2-B930-4F20-84F6-24895F009237}" type="slidenum">
              <a:rPr lang="en-IN" smtClean="0">
                <a:latin typeface="Cambria" panose="02040503050406030204" pitchFamily="18" charset="0"/>
                <a:ea typeface="Cambria" panose="02040503050406030204" pitchFamily="18" charset="0"/>
              </a:rPr>
              <a:t>6</a:t>
            </a:fld>
            <a:endParaRPr lang="en-IN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4985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EA3E2-F687-8BBA-78D5-1E1F6AED98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B82A59-9926-3F3B-559A-435CC7902DA2}"/>
              </a:ext>
            </a:extLst>
          </p:cNvPr>
          <p:cNvSpPr txBox="1"/>
          <p:nvPr/>
        </p:nvSpPr>
        <p:spPr>
          <a:xfrm>
            <a:off x="457200" y="293914"/>
            <a:ext cx="113102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of droplet formation</a:t>
            </a:r>
          </a:p>
        </p:txBody>
      </p:sp>
      <p:pic>
        <p:nvPicPr>
          <p:cNvPr id="3" name="20241127-0513-05.2445914">
            <a:hlinkClick r:id="" action="ppaction://media"/>
            <a:extLst>
              <a:ext uri="{FF2B5EF4-FFF2-40B4-BE49-F238E27FC236}">
                <a16:creationId xmlns:a16="http://schemas.microsoft.com/office/drawing/2014/main" id="{D2AC21EF-0E07-3D09-BAD0-F7F3E2CE16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33601" y="1197976"/>
            <a:ext cx="8436427" cy="4653618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887AEE-A82B-AAF5-E6B1-B941E20A1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61A2-B930-4F20-84F6-24895F009237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9386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EA3E2-F687-8BBA-78D5-1E1F6AED98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B82A59-9926-3F3B-559A-435CC7902DA2}"/>
              </a:ext>
            </a:extLst>
          </p:cNvPr>
          <p:cNvSpPr txBox="1"/>
          <p:nvPr/>
        </p:nvSpPr>
        <p:spPr>
          <a:xfrm>
            <a:off x="457200" y="293914"/>
            <a:ext cx="113102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of droplet formation</a:t>
            </a:r>
          </a:p>
        </p:txBody>
      </p:sp>
      <p:pic>
        <p:nvPicPr>
          <p:cNvPr id="6" name="20241127-0516-26.4015476">
            <a:hlinkClick r:id="" action="ppaction://media"/>
            <a:extLst>
              <a:ext uri="{FF2B5EF4-FFF2-40B4-BE49-F238E27FC236}">
                <a16:creationId xmlns:a16="http://schemas.microsoft.com/office/drawing/2014/main" id="{80850B81-6AA8-05DC-D3C4-888A875BD4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5553" y="1001800"/>
            <a:ext cx="10953549" cy="488696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086C29-6F61-2B53-8DF4-E73B7B9D4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61A2-B930-4F20-84F6-24895F009237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3532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0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0D4C4F-3ACB-BE93-1E3E-49A1C9448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C61A2-B930-4F20-84F6-24895F009237}" type="slidenum">
              <a:rPr lang="en-IN" smtClean="0"/>
              <a:t>9</a:t>
            </a:fld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8EAE94-BC7F-F7D6-9634-3CBC2DC33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4556" y="1383700"/>
            <a:ext cx="6902887" cy="4090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FA423E7-2040-3BEF-66E9-339E6B96E6BF}"/>
              </a:ext>
            </a:extLst>
          </p:cNvPr>
          <p:cNvSpPr txBox="1"/>
          <p:nvPr/>
        </p:nvSpPr>
        <p:spPr>
          <a:xfrm>
            <a:off x="984358" y="522515"/>
            <a:ext cx="33203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>
                <a:latin typeface="Cambria" panose="02040503050406030204" pitchFamily="18" charset="0"/>
                <a:ea typeface="Cambria" panose="02040503050406030204" pitchFamily="18" charset="0"/>
              </a:rPr>
              <a:t>Literature </a:t>
            </a:r>
            <a:r>
              <a:rPr lang="en-IN" sz="3200" b="1" dirty="0">
                <a:latin typeface="Cambria" panose="02040503050406030204" pitchFamily="18" charset="0"/>
                <a:ea typeface="Cambria" panose="02040503050406030204" pitchFamily="18" charset="0"/>
              </a:rPr>
              <a:t>Results</a:t>
            </a:r>
            <a:endParaRPr lang="en-IN" sz="28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204301-396D-4736-5441-8AED8E7C7154}"/>
              </a:ext>
            </a:extLst>
          </p:cNvPr>
          <p:cNvSpPr txBox="1"/>
          <p:nvPr/>
        </p:nvSpPr>
        <p:spPr>
          <a:xfrm>
            <a:off x="3385456" y="5474300"/>
            <a:ext cx="5674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Fig.: Droplet and Water Slug length vs. Contact Angle [1]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3089BD2-587F-66A5-EA0F-63D5BD1462BE}"/>
              </a:ext>
            </a:extLst>
          </p:cNvPr>
          <p:cNvSpPr/>
          <p:nvPr/>
        </p:nvSpPr>
        <p:spPr>
          <a:xfrm>
            <a:off x="8331200" y="4106334"/>
            <a:ext cx="372533" cy="431800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17D474-E72C-AF58-C2F4-282F7E41D7F9}"/>
              </a:ext>
            </a:extLst>
          </p:cNvPr>
          <p:cNvSpPr txBox="1"/>
          <p:nvPr/>
        </p:nvSpPr>
        <p:spPr>
          <a:xfrm>
            <a:off x="391886" y="6416543"/>
            <a:ext cx="108205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[1]: </a:t>
            </a:r>
            <a:r>
              <a:rPr lang="en-US" sz="1200" b="0" i="0" dirty="0" err="1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Filimonov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 R., Wu, Z., &amp; </a:t>
            </a:r>
            <a:r>
              <a:rPr lang="en-US" sz="1200" b="0" i="0" dirty="0" err="1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Sundén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 B. (2021). Toward computationally effective modeling and simulation of droplet formation in microchannel junctions. In Chemical Engineering Research and Design (Vol. 166, pp. 135–147). Elsevier BV. https://doi.org/10.1016/j.cherd.2020.11.010</a:t>
            </a:r>
            <a:endParaRPr lang="en-IN" sz="12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423927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150</TotalTime>
  <Words>644</Words>
  <Application>Microsoft Office PowerPoint</Application>
  <PresentationFormat>Widescreen</PresentationFormat>
  <Paragraphs>73</Paragraphs>
  <Slides>10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Aptos</vt:lpstr>
      <vt:lpstr>Arial</vt:lpstr>
      <vt:lpstr>Calibri</vt:lpstr>
      <vt:lpstr>Calibri Light</vt:lpstr>
      <vt:lpstr>Cambria</vt:lpstr>
      <vt:lpstr>system-ui</vt:lpstr>
      <vt:lpstr>Times New Roman</vt:lpstr>
      <vt:lpstr>Retrospect</vt:lpstr>
      <vt:lpstr>Simulation Study of Droplet formation in T Junction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Taukir Lalwala</dc:creator>
  <cp:lastModifiedBy>Taukir Lalwala</cp:lastModifiedBy>
  <cp:revision>16</cp:revision>
  <dcterms:created xsi:type="dcterms:W3CDTF">2024-11-27T04:33:07Z</dcterms:created>
  <dcterms:modified xsi:type="dcterms:W3CDTF">2024-11-27T07:06:40Z</dcterms:modified>
</cp:coreProperties>
</file>

<file path=docProps/thumbnail.jpeg>
</file>